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14" r:id="rId5"/>
    <p:sldId id="345" r:id="rId6"/>
    <p:sldId id="344" r:id="rId7"/>
    <p:sldId id="346" r:id="rId8"/>
    <p:sldId id="347" r:id="rId9"/>
    <p:sldId id="340" r:id="rId10"/>
  </p:sldIdLst>
  <p:sldSz cx="9144000" cy="6858000" type="letter"/>
  <p:notesSz cx="7023100" cy="9309100"/>
  <p:defaultTextStyle>
    <a:defPPr>
      <a:defRPr lang="en-US"/>
    </a:defPPr>
    <a:lvl1pPr marL="0" algn="l" defTabSz="107086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5430" algn="l" defTabSz="107086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0861" algn="l" defTabSz="107086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6292" algn="l" defTabSz="107086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1721" algn="l" defTabSz="107086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77151" algn="l" defTabSz="107086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2581" algn="l" defTabSz="107086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48013" algn="l" defTabSz="107086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83443" algn="l" defTabSz="107086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E1E5"/>
    <a:srgbClr val="2ADEE2"/>
    <a:srgbClr val="FFCCCC"/>
    <a:srgbClr val="99FF99"/>
    <a:srgbClr val="CCFFCC"/>
    <a:srgbClr val="FF5050"/>
    <a:srgbClr val="FF9933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EB4F6-2435-4F20-A7E5-4E9F6105BA39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8B6F5-A058-417C-A195-1894AB98F1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402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5455"/>
          </a:xfrm>
          <a:prstGeom prst="rect">
            <a:avLst/>
          </a:prstGeom>
        </p:spPr>
        <p:txBody>
          <a:bodyPr vert="horz" lIns="69079" tIns="34540" rIns="69079" bIns="34540" rtlCol="0"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2"/>
            <a:ext cx="3043343" cy="465455"/>
          </a:xfrm>
          <a:prstGeom prst="rect">
            <a:avLst/>
          </a:prstGeom>
        </p:spPr>
        <p:txBody>
          <a:bodyPr vert="horz" lIns="69079" tIns="34540" rIns="69079" bIns="34540" rtlCol="0"/>
          <a:lstStyle>
            <a:lvl1pPr algn="r">
              <a:defRPr sz="800"/>
            </a:lvl1pPr>
          </a:lstStyle>
          <a:p>
            <a:fld id="{6EBF8AE5-D1FA-47DC-913B-3B54BB744194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9079" tIns="34540" rIns="69079" bIns="3454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69079" tIns="34540" rIns="69079" bIns="3454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69079" tIns="34540" rIns="69079" bIns="34540" rtlCol="0" anchor="b"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69079" tIns="34540" rIns="69079" bIns="34540" rtlCol="0" anchor="b"/>
          <a:lstStyle>
            <a:lvl1pPr algn="r">
              <a:defRPr sz="800"/>
            </a:lvl1pPr>
          </a:lstStyle>
          <a:p>
            <a:fld id="{72C0DEB8-5469-4404-AFF2-C150451439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962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08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35430" algn="l" defTabSz="10708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70861" algn="l" defTabSz="10708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606292" algn="l" defTabSz="10708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141721" algn="l" defTabSz="10708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677151" algn="l" defTabSz="10708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212581" algn="l" defTabSz="10708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748013" algn="l" defTabSz="10708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283443" algn="l" defTabSz="10708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111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40909"/>
            <a:ext cx="2133600" cy="365124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82D0330F-FCD5-4349-B6CA-0DC5194A30A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88088"/>
            <a:ext cx="8686800" cy="0"/>
          </a:xfrm>
          <a:prstGeom prst="line">
            <a:avLst/>
          </a:prstGeom>
          <a:ln w="317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580885"/>
            <a:ext cx="8686800" cy="0"/>
          </a:xfrm>
          <a:prstGeom prst="line">
            <a:avLst/>
          </a:prstGeom>
          <a:ln w="317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34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28600" y="688088"/>
            <a:ext cx="8686800" cy="0"/>
          </a:xfrm>
          <a:prstGeom prst="line">
            <a:avLst/>
          </a:prstGeom>
          <a:ln w="317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28600" y="6580885"/>
            <a:ext cx="8686800" cy="0"/>
          </a:xfrm>
          <a:prstGeom prst="line">
            <a:avLst/>
          </a:prstGeom>
          <a:ln w="317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75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107086" tIns="53543" rIns="107086" bIns="535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107086" tIns="53543" rIns="107086" bIns="535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40909"/>
            <a:ext cx="2133600" cy="365124"/>
          </a:xfrm>
          <a:prstGeom prst="rect">
            <a:avLst/>
          </a:prstGeom>
        </p:spPr>
        <p:txBody>
          <a:bodyPr vert="horz" lIns="107086" tIns="53543" rIns="107086" bIns="53543" rtlCol="0" anchor="ctr"/>
          <a:lstStyle>
            <a:lvl1pPr algn="r">
              <a:defRPr sz="1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82D0330F-FCD5-4349-B6CA-0DC5194A3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67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7" r:id="rId3"/>
  </p:sldLayoutIdLst>
  <p:hf hdr="0" ftr="0" dt="0"/>
  <p:txStyles>
    <p:titleStyle>
      <a:lvl1pPr algn="ctr" defTabSz="1070861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1573" indent="-401573" algn="l" defTabSz="1070861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70075" indent="-334644" algn="l" defTabSz="1070861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38576" indent="-267715" algn="l" defTabSz="10708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874007" indent="-267715" algn="l" defTabSz="1070861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09436" indent="-267715" algn="l" defTabSz="1070861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4867" indent="-267715" algn="l" defTabSz="10708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0298" indent="-267715" algn="l" defTabSz="10708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5727" indent="-267715" algn="l" defTabSz="10708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1158" indent="-267715" algn="l" defTabSz="10708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086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5430" algn="l" defTabSz="107086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0861" algn="l" defTabSz="107086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6292" algn="l" defTabSz="107086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1721" algn="l" defTabSz="107086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7151" algn="l" defTabSz="107086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2581" algn="l" defTabSz="107086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8013" algn="l" defTabSz="107086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443" algn="l" defTabSz="107086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arahg@coj.net" TargetMode="External"/><Relationship Id="rId2" Type="http://schemas.openxmlformats.org/officeDocument/2006/relationships/hyperlink" Target="mailto:dlockhart@coj.ne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jacksonvill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7628"/>
            <a:ext cx="8686800" cy="3167063"/>
          </a:xfrm>
          <a:prstGeom prst="rect">
            <a:avLst/>
          </a:prstGeom>
          <a:noFill/>
          <a:effectLst>
            <a:reflection blurRad="6350" stA="52000" endA="300" endPos="5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LSpencer\Documents\Logos\COJ-logo-Silver-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05" y="3530305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27470" y="4240185"/>
            <a:ext cx="55965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City of Jacksonville: </a:t>
            </a:r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Presentation to Charter Revision Commission Subcommittees:</a:t>
            </a:r>
          </a:p>
          <a:p>
            <a:endParaRPr lang="en-US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Strategic Planning/Urban Services District</a:t>
            </a:r>
          </a:p>
          <a:p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December 6, 2019</a:t>
            </a:r>
          </a:p>
        </p:txBody>
      </p:sp>
    </p:spTree>
    <p:extLst>
      <p:ext uri="{BB962C8B-B14F-4D97-AF65-F5344CB8AC3E}">
        <p14:creationId xmlns:p14="http://schemas.microsoft.com/office/powerpoint/2010/main" val="2492592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BC8299-4FC0-4D1B-880C-1DE41478E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330F-FCD5-4349-B6CA-0DC5194A30A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EE98B7-395D-4A77-9999-7B2043A8B583}"/>
              </a:ext>
            </a:extLst>
          </p:cNvPr>
          <p:cNvSpPr txBox="1"/>
          <p:nvPr/>
        </p:nvSpPr>
        <p:spPr>
          <a:xfrm>
            <a:off x="520116" y="1079860"/>
            <a:ext cx="8166683" cy="470898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Mayor’s Non-Profit Interface Sub-Committee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New municipal strategy:  similar offices exist including Denver, Newark, Oakland, Boston, Durham, Fairfax VA, Los Angeles, and Minneapolis.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Modeled after private-sector corporate social responsibility.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Develop strategic partnerships between nonprofits, philanthropy and City of Jacksonville to leverage opportunities, align efforts and facilitate better opportunities for Jacksonville’s citizens. 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Identify best practices and technological and operational efficiencies to increase community impact</a:t>
            </a:r>
            <a:r>
              <a:rPr lang="en-US" sz="1800" dirty="0"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B195AE-948E-453C-AEF8-4E3A1E123AB0}"/>
              </a:ext>
            </a:extLst>
          </p:cNvPr>
          <p:cNvSpPr txBox="1"/>
          <p:nvPr/>
        </p:nvSpPr>
        <p:spPr>
          <a:xfrm>
            <a:off x="316089" y="169335"/>
            <a:ext cx="8245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Strategic Partnerships Background and Goals</a:t>
            </a:r>
          </a:p>
        </p:txBody>
      </p:sp>
    </p:spTree>
    <p:extLst>
      <p:ext uri="{BB962C8B-B14F-4D97-AF65-F5344CB8AC3E}">
        <p14:creationId xmlns:p14="http://schemas.microsoft.com/office/powerpoint/2010/main" val="2079472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BC8299-4FC0-4D1B-880C-1DE41478E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330F-FCD5-4349-B6CA-0DC5194A30A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EE98B7-395D-4A77-9999-7B2043A8B583}"/>
              </a:ext>
            </a:extLst>
          </p:cNvPr>
          <p:cNvSpPr txBox="1"/>
          <p:nvPr/>
        </p:nvSpPr>
        <p:spPr>
          <a:xfrm>
            <a:off x="441536" y="1079860"/>
            <a:ext cx="8245263" cy="541988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u="sng" dirty="0">
                <a:latin typeface="Century Gothic" panose="020B0502020202020204" pitchFamily="34" charset="0"/>
              </a:rPr>
              <a:t>Representation</a:t>
            </a:r>
            <a:r>
              <a:rPr lang="en-US" sz="2000" b="1" dirty="0">
                <a:latin typeface="Century Gothic" panose="020B0502020202020204" pitchFamily="34" charset="0"/>
              </a:rPr>
              <a:t>: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 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  Arts &amp; Culture        Human Services	Healthcare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  Community             Neighborhoods       	Education	    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  Philanthropy           Faith	              		Private Sector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b="1" u="sng" dirty="0">
                <a:latin typeface="Century Gothic" panose="020B0502020202020204" pitchFamily="34" charset="0"/>
              </a:rPr>
              <a:t>Objectives: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Promote mutual understanding and collaboration between city government, nonprofits and philanthropy and identify strategic opportunities for partnerships.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Serve as a trusted source of data, information and dialogue about programs and policy impacts.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Facilitate strategic joint investments that will improve outcomes for Jacksonville and its citizens.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B195AE-948E-453C-AEF8-4E3A1E123AB0}"/>
              </a:ext>
            </a:extLst>
          </p:cNvPr>
          <p:cNvSpPr txBox="1"/>
          <p:nvPr/>
        </p:nvSpPr>
        <p:spPr>
          <a:xfrm>
            <a:off x="316089" y="169335"/>
            <a:ext cx="8245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Steering Committee Representation and Objectives</a:t>
            </a:r>
          </a:p>
        </p:txBody>
      </p:sp>
    </p:spTree>
    <p:extLst>
      <p:ext uri="{BB962C8B-B14F-4D97-AF65-F5344CB8AC3E}">
        <p14:creationId xmlns:p14="http://schemas.microsoft.com/office/powerpoint/2010/main" val="3062378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BC8299-4FC0-4D1B-880C-1DE41478E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330F-FCD5-4349-B6CA-0DC5194A30A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EE98B7-395D-4A77-9999-7B2043A8B583}"/>
              </a:ext>
            </a:extLst>
          </p:cNvPr>
          <p:cNvSpPr txBox="1"/>
          <p:nvPr/>
        </p:nvSpPr>
        <p:spPr>
          <a:xfrm>
            <a:off x="234892" y="1037916"/>
            <a:ext cx="8774884" cy="557377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57200" lvl="1">
              <a:lnSpc>
                <a:spcPct val="150000"/>
              </a:lnSpc>
            </a:pPr>
            <a:r>
              <a:rPr lang="en-US" sz="2000" b="1" dirty="0">
                <a:latin typeface="Century Gothic" panose="020B0502020202020204" pitchFamily="34" charset="0"/>
              </a:rPr>
              <a:t>Disaster Preparation, Response and Recovery</a:t>
            </a:r>
          </a:p>
          <a:p>
            <a:pPr marL="1335531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Long-term Recovery Organization</a:t>
            </a:r>
          </a:p>
          <a:p>
            <a:pPr marL="1335531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First Coast Relief Fund</a:t>
            </a:r>
          </a:p>
          <a:p>
            <a:pPr marL="1335531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International Philanthropy</a:t>
            </a:r>
          </a:p>
          <a:p>
            <a:pPr marL="457200" lvl="1">
              <a:lnSpc>
                <a:spcPct val="150000"/>
              </a:lnSpc>
            </a:pPr>
            <a:r>
              <a:rPr lang="en-US" sz="2000" b="1" dirty="0">
                <a:latin typeface="Century Gothic" panose="020B0502020202020204" pitchFamily="34" charset="0"/>
              </a:rPr>
              <a:t>Mayor’s Downtown Homeless Taskforce</a:t>
            </a:r>
          </a:p>
          <a:p>
            <a:pPr marL="1335531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Urban Rest Stop</a:t>
            </a:r>
          </a:p>
          <a:p>
            <a:pPr marL="1335531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Mobile Medical and Service Buses</a:t>
            </a:r>
          </a:p>
          <a:p>
            <a:pPr marL="457200" lvl="1">
              <a:lnSpc>
                <a:spcPct val="150000"/>
              </a:lnSpc>
            </a:pPr>
            <a:r>
              <a:rPr lang="en-US" sz="2000" b="1" dirty="0">
                <a:latin typeface="Century Gothic" panose="020B0502020202020204" pitchFamily="34" charset="0"/>
              </a:rPr>
              <a:t>Mayor’s Youth at Work Partnership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	</a:t>
            </a:r>
            <a:r>
              <a:rPr lang="en-US" sz="2000" dirty="0">
                <a:latin typeface="Century Gothic" panose="020B0502020202020204" pitchFamily="34" charset="0"/>
              </a:rPr>
              <a:t>Career-Pathways for Youth; KHA Essential Services Plan</a:t>
            </a:r>
            <a:endParaRPr lang="en-US" sz="2000" b="1" dirty="0">
              <a:latin typeface="Century Gothic" panose="020B0502020202020204" pitchFamily="34" charset="0"/>
            </a:endParaRPr>
          </a:p>
          <a:p>
            <a:pPr marL="457200" lvl="1">
              <a:lnSpc>
                <a:spcPct val="150000"/>
              </a:lnSpc>
            </a:pPr>
            <a:r>
              <a:rPr lang="en-US" sz="2000" b="1" dirty="0">
                <a:latin typeface="Century Gothic" panose="020B0502020202020204" pitchFamily="34" charset="0"/>
              </a:rPr>
              <a:t>Nonprofit Capacity Building</a:t>
            </a:r>
          </a:p>
          <a:p>
            <a:pPr marL="1335531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Nonprofit Gateway</a:t>
            </a:r>
          </a:p>
          <a:p>
            <a:pPr marL="1335531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COJ Town Halls/COJ Philanthropic Roundtable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B195AE-948E-453C-AEF8-4E3A1E123AB0}"/>
              </a:ext>
            </a:extLst>
          </p:cNvPr>
          <p:cNvSpPr txBox="1"/>
          <p:nvPr/>
        </p:nvSpPr>
        <p:spPr>
          <a:xfrm>
            <a:off x="316089" y="169335"/>
            <a:ext cx="8245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Recent Accomplishments</a:t>
            </a:r>
          </a:p>
        </p:txBody>
      </p:sp>
    </p:spTree>
    <p:extLst>
      <p:ext uri="{BB962C8B-B14F-4D97-AF65-F5344CB8AC3E}">
        <p14:creationId xmlns:p14="http://schemas.microsoft.com/office/powerpoint/2010/main" val="518079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BC8299-4FC0-4D1B-880C-1DE41478E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330F-FCD5-4349-B6CA-0DC5194A30A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EE98B7-395D-4A77-9999-7B2043A8B583}"/>
              </a:ext>
            </a:extLst>
          </p:cNvPr>
          <p:cNvSpPr txBox="1"/>
          <p:nvPr/>
        </p:nvSpPr>
        <p:spPr>
          <a:xfrm>
            <a:off x="-66674" y="1079860"/>
            <a:ext cx="5444017" cy="834375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Strategic Partnerships Steering Committee 1-3-5 year Strategic Plan</a:t>
            </a:r>
          </a:p>
          <a:p>
            <a:pPr marL="457200" lvl="1">
              <a:lnSpc>
                <a:spcPct val="150000"/>
              </a:lnSpc>
            </a:pPr>
            <a:endParaRPr lang="en-US" sz="2000" dirty="0">
              <a:latin typeface="Century Gothic" panose="020B0502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Inventory of successful partnerships.</a:t>
            </a:r>
          </a:p>
          <a:p>
            <a:pPr marL="457200" lvl="1">
              <a:lnSpc>
                <a:spcPct val="150000"/>
              </a:lnSpc>
            </a:pPr>
            <a:endParaRPr lang="en-US" sz="2000" dirty="0">
              <a:latin typeface="Century Gothic" panose="020B0502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Expansion of coordinated intake and case management.</a:t>
            </a:r>
          </a:p>
          <a:p>
            <a:pPr marL="457200" lvl="1">
              <a:lnSpc>
                <a:spcPct val="150000"/>
              </a:lnSpc>
            </a:pPr>
            <a:endParaRPr lang="en-US" sz="2000" dirty="0">
              <a:latin typeface="Century Gothic" panose="020B0502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Alignment of public, private and philanthropic strategies, metrics and outcomes.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457200" lvl="1">
              <a:lnSpc>
                <a:spcPct val="150000"/>
              </a:lnSpc>
            </a:pPr>
            <a:endParaRPr lang="en-US" sz="2000" dirty="0">
              <a:latin typeface="Century Gothic" panose="020B0502020202020204" pitchFamily="34" charset="0"/>
            </a:endParaRPr>
          </a:p>
          <a:p>
            <a:pPr marL="457200" lvl="1">
              <a:lnSpc>
                <a:spcPct val="150000"/>
              </a:lnSpc>
            </a:pPr>
            <a:endParaRPr lang="en-US" sz="2000" dirty="0">
              <a:latin typeface="Century Gothic" panose="020B0502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B195AE-948E-453C-AEF8-4E3A1E123AB0}"/>
              </a:ext>
            </a:extLst>
          </p:cNvPr>
          <p:cNvSpPr txBox="1"/>
          <p:nvPr/>
        </p:nvSpPr>
        <p:spPr>
          <a:xfrm>
            <a:off x="316089" y="169335"/>
            <a:ext cx="8245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Next Steps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5E0340-7F44-4742-9C4D-4F4FEC5282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8" r="10104"/>
          <a:stretch/>
        </p:blipFill>
        <p:spPr>
          <a:xfrm>
            <a:off x="5470679" y="1253977"/>
            <a:ext cx="3090672" cy="4193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6659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E8A54F-27ED-4D78-87E6-BEA7C2FD2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330F-FCD5-4349-B6CA-0DC5194A30A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509212-A317-4448-A122-165CACCF8A4E}"/>
              </a:ext>
            </a:extLst>
          </p:cNvPr>
          <p:cNvSpPr/>
          <p:nvPr/>
        </p:nvSpPr>
        <p:spPr>
          <a:xfrm>
            <a:off x="137160" y="137160"/>
            <a:ext cx="2369097" cy="539019"/>
          </a:xfrm>
          <a:prstGeom prst="rect">
            <a:avLst/>
          </a:prstGeom>
          <a:noFill/>
        </p:spPr>
        <p:txBody>
          <a:bodyPr wrap="none" lIns="107086" tIns="53543" rIns="107086" bIns="53543">
            <a:spAutoFit/>
          </a:bodyPr>
          <a:lstStyle/>
          <a:p>
            <a:r>
              <a:rPr lang="en-US" sz="2800" b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Contact Info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E86B6C-910C-4FC6-AE4D-DF5C289E8F41}"/>
              </a:ext>
            </a:extLst>
          </p:cNvPr>
          <p:cNvSpPr txBox="1"/>
          <p:nvPr/>
        </p:nvSpPr>
        <p:spPr>
          <a:xfrm>
            <a:off x="377687" y="954157"/>
            <a:ext cx="7921487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Dawn Lockhart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Director of Strategic Partnerships 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904-255-5007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  <a:hlinkClick r:id="rId2"/>
              </a:rPr>
              <a:t>dlockhart@coj.net</a:t>
            </a:r>
            <a:endParaRPr lang="en-US" sz="2000" dirty="0">
              <a:latin typeface="Century Gothic" panose="020B0502020202020204" pitchFamily="34" charset="0"/>
            </a:endParaRPr>
          </a:p>
          <a:p>
            <a:pPr algn="ctr"/>
            <a:endParaRPr lang="en-US" sz="2000" dirty="0">
              <a:latin typeface="Century Gothic" panose="020B0502020202020204" pitchFamily="34" charset="0"/>
            </a:endParaRPr>
          </a:p>
          <a:p>
            <a:pPr algn="ctr"/>
            <a:endParaRPr lang="en-US" sz="2000" dirty="0">
              <a:latin typeface="Century Gothic" panose="020B0502020202020204" pitchFamily="34" charset="0"/>
            </a:endParaRPr>
          </a:p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Sarah Green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Strategic Partnerships Coordinator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904-255-5021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  <a:hlinkClick r:id="rId3"/>
              </a:rPr>
              <a:t>sarahg@coj.ne</a:t>
            </a:r>
            <a:r>
              <a:rPr lang="en-US" sz="2400" dirty="0">
                <a:latin typeface="Century Gothic" panose="020B0502020202020204" pitchFamily="34" charset="0"/>
                <a:hlinkClick r:id="rId3"/>
              </a:rPr>
              <a:t>t</a:t>
            </a:r>
            <a:endParaRPr lang="en-US" sz="2400" dirty="0">
              <a:latin typeface="Century Gothic" panose="020B0502020202020204" pitchFamily="34" charset="0"/>
            </a:endParaRPr>
          </a:p>
          <a:p>
            <a:pPr algn="ctr"/>
            <a:endParaRPr lang="en-US" sz="2400" dirty="0">
              <a:latin typeface="Century Gothic" panose="020B0502020202020204" pitchFamily="34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565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1C89286E2F974DA7FE9B1C7CB30068" ma:contentTypeVersion="0" ma:contentTypeDescription="Create a new document." ma:contentTypeScope="" ma:versionID="b57bb6826fa9dc3eda1a5a7699f3812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bc966dc1367b29c640bce8e077a3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B9231D-6706-4478-A957-21C049B18C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E09938B-542F-4C2B-8FF1-2658CCB170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757029-024D-4946-B7D7-8B5DCBB83BD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28597</TotalTime>
  <Words>307</Words>
  <Application>Microsoft Office PowerPoint</Application>
  <PresentationFormat>Letter Paper (8.5x11 in)</PresentationFormat>
  <Paragraphs>71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Jacksonville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Randall Barnes</dc:creator>
  <cp:lastModifiedBy>Lockhart, Dawn</cp:lastModifiedBy>
  <cp:revision>439</cp:revision>
  <cp:lastPrinted>2019-12-06T14:51:18Z</cp:lastPrinted>
  <dcterms:created xsi:type="dcterms:W3CDTF">2017-02-17T20:38:42Z</dcterms:created>
  <dcterms:modified xsi:type="dcterms:W3CDTF">2019-12-06T15:08:27Z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0x010100331C89286E2F974DA7FE9B1C7CB30068</vt:lpwstr>
  </property>
</Properties>
</file>